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0" r:id="rId2"/>
    <p:sldId id="261" r:id="rId3"/>
    <p:sldId id="295" r:id="rId4"/>
    <p:sldId id="309" r:id="rId5"/>
    <p:sldId id="310" r:id="rId6"/>
    <p:sldId id="311" r:id="rId7"/>
    <p:sldId id="343" r:id="rId8"/>
    <p:sldId id="342" r:id="rId9"/>
    <p:sldId id="312" r:id="rId10"/>
    <p:sldId id="313" r:id="rId11"/>
    <p:sldId id="326" r:id="rId12"/>
    <p:sldId id="327" r:id="rId13"/>
    <p:sldId id="328" r:id="rId14"/>
    <p:sldId id="345" r:id="rId15"/>
    <p:sldId id="329" r:id="rId16"/>
    <p:sldId id="330" r:id="rId17"/>
    <p:sldId id="346" r:id="rId18"/>
    <p:sldId id="331" r:id="rId19"/>
    <p:sldId id="332" r:id="rId20"/>
    <p:sldId id="334" r:id="rId21"/>
    <p:sldId id="335" r:id="rId22"/>
    <p:sldId id="337" r:id="rId23"/>
    <p:sldId id="338" r:id="rId24"/>
    <p:sldId id="339" r:id="rId25"/>
    <p:sldId id="333" r:id="rId26"/>
    <p:sldId id="314" r:id="rId27"/>
    <p:sldId id="340" r:id="rId28"/>
    <p:sldId id="315" r:id="rId29"/>
    <p:sldId id="316" r:id="rId30"/>
    <p:sldId id="317" r:id="rId31"/>
    <p:sldId id="259" r:id="rId32"/>
    <p:sldId id="341" r:id="rId33"/>
    <p:sldId id="344" r:id="rId34"/>
    <p:sldId id="323" r:id="rId35"/>
    <p:sldId id="324" r:id="rId36"/>
    <p:sldId id="325" r:id="rId37"/>
    <p:sldId id="347" r:id="rId3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82294" autoAdjust="0"/>
  </p:normalViewPr>
  <p:slideViewPr>
    <p:cSldViewPr snapToGrid="0">
      <p:cViewPr varScale="1">
        <p:scale>
          <a:sx n="91" d="100"/>
          <a:sy n="91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62A32-CAC0-44AA-BE86-C225B253A858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4DABF-E349-419F-8EAB-B7677585D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9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3C470-BBFB-04B7-16E0-25B7CFFA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9C296-634F-4EAF-A3E7-43A12A35FAD3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E86F5-7330-21F5-DD89-F3657AB2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895CA-4CEC-DF98-333E-B29C34CF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15AFD-280F-4EC3-BF27-50FFAA7437C1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3701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394BA-E199-7E78-B783-5866444D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ABB59-3570-4733-BF11-27B317EE0F46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94EC4-5832-BAC5-0F90-E651B10A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FEFD7-73AA-603F-DF88-68B5D804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4473E-97D7-4C84-9C43-0A21CA0FD670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3577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94D3C-1666-71D1-2168-42BE1802B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D8B73-DAAA-46F7-AE78-29BDCCA0D25E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3A11-EA63-4805-65E8-984745C6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97234-EF22-CB36-7C72-CED1E3EF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F1F95-24B5-4136-A77F-974EA3287125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8169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D427-D6FF-722C-AF01-CAAF53B12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9B8AE-4729-4E62-BE54-9ACF8CCFC91F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A876E-13E1-04CD-B8E0-5B880575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A858D-9170-2241-3A48-2E07BA9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6CE4D-4FEA-4A9D-9716-977FB61DC803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1759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8AE77-826A-F72F-7559-243372EE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945A1-89FE-4127-9334-B9160B473D05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10B90-1C33-2BC6-DE2D-FF1E7080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385B5-929D-7D76-77ED-BBEB9497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EF626-FE44-4FDB-ABD8-4490F376F117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7962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3536A03-395D-517C-8D73-D8AC7A57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64247-CD94-4A55-BAAB-B5FF06008418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6AD6C29-54D3-F7D9-10B1-1B396C3B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C8EC0B7-C9E3-F956-FBEA-D324D9A7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32373-8200-44DA-91CB-63A9F4E704EC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6478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BCA2645-6896-4BD7-B110-ABD37ED2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EC4D9-E569-4283-81B6-A166C710C4A1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3E00EE-ED2F-1A2C-DF62-43328F727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44D8487-6E27-4317-97CE-2796C406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33A66-853D-4E53-ADAD-211184659689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4609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E14687C-13A4-B61C-382A-A34D88A0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55A3B-AD28-47C9-841F-96F95253F58E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A48289-A68F-8B41-27E8-37B5E3E9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F1AE08C-FDE5-226F-6627-F960A1D5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040DA-93F3-4E0F-8947-CA9DBEBDF08C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0546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6C95C18-4706-9598-C2B1-4069FCCC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84CB4-8ED2-4B2B-B672-7F21655D9694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1229578-7645-AF79-C618-A2ECF333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9CA1A1-C01E-5F51-C4C1-5CD074DD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7E563-F5C0-40B5-A004-D573BE3BF93B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6010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0AA8E9-425F-F1E9-5A23-FCC09AA9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4CE78-E276-4C76-931F-5381F60A43C3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E04A558-2F75-1883-D90D-0D029DF3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C85BB5-B7BD-9954-B5FE-C083A136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71CD2-2E4D-41BB-9018-5FE61E049471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7176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2814D7-B22D-E672-DF1E-AE5AAF65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D960F-5908-47B7-84B8-B6355A08AC4A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62234C-1019-7D2F-5214-FFA6119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514FBB-A6E5-4DE4-F04B-B1513515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CF4DA-0653-4BB8-AA9D-91E5C9590326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283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CE6ACEE-1681-BCA2-6E91-51B3AC785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823842-7910-4492-9E19-28E2B6E32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EB670-CA85-F124-860C-524A884CE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44157A7-58E5-4E76-B88F-BFDC3D6D152F}" type="datetimeFigureOut">
              <a:rPr lang="LID4096"/>
              <a:pPr>
                <a:defRPr/>
              </a:pPr>
              <a:t>12/10/2023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8DBB8-D444-476F-8CF2-C39C3F142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25AD5-19FF-D66D-0466-B2608D93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1656EB4-07E1-488E-B47A-497380CB09FF}" type="slidenum">
              <a:rPr lang="en-TH"/>
              <a:pPr>
                <a:defRPr/>
              </a:pPr>
              <a:t>‹#›</a:t>
            </a:fld>
            <a:endParaRPr lang="en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https://itrust.sutd.edu.sg/ciss-2023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28310BB2-B619-9D47-DE6D-F52FAA46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5654" y="1795112"/>
            <a:ext cx="10476102" cy="1685485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</a:rPr>
              <a:t>Attack Detection in Water Distribution System</a:t>
            </a:r>
            <a:br>
              <a:rPr lang="en-US" altLang="en-US" b="1" dirty="0">
                <a:solidFill>
                  <a:schemeClr val="bg1"/>
                </a:solidFill>
              </a:rPr>
            </a:br>
            <a:r>
              <a:rPr lang="en-US" altLang="en-US" sz="3600" b="1" dirty="0">
                <a:solidFill>
                  <a:schemeClr val="bg1"/>
                </a:solidFill>
              </a:rPr>
              <a:t>part of SCADA</a:t>
            </a:r>
            <a:br>
              <a:rPr lang="en-US" altLang="en-US" sz="3600" b="1" dirty="0">
                <a:solidFill>
                  <a:schemeClr val="bg1"/>
                </a:solidFill>
              </a:rPr>
            </a:br>
            <a:br>
              <a:rPr lang="en-US" altLang="en-US" sz="2800" b="1" dirty="0">
                <a:solidFill>
                  <a:schemeClr val="bg1"/>
                </a:solidFill>
              </a:rPr>
            </a:br>
            <a:r>
              <a:rPr lang="en-US" altLang="en-US" sz="2400" dirty="0">
                <a:solidFill>
                  <a:schemeClr val="bg1"/>
                </a:solidFill>
                <a:ea typeface="Calibri Light"/>
                <a:cs typeface="Calibri Light"/>
              </a:rPr>
              <a:t>MU-EGCO623 Data Mining and </a:t>
            </a:r>
            <a:br>
              <a:rPr lang="en-US" altLang="en-US" sz="2400" dirty="0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altLang="en-US" sz="2400" dirty="0">
                <a:solidFill>
                  <a:schemeClr val="bg1"/>
                </a:solidFill>
                <a:ea typeface="Calibri Light"/>
                <a:cs typeface="Calibri Light"/>
              </a:rPr>
              <a:t>EGCO611 Programming Techniques for Advanced Application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F3D070-E22F-DAD9-C33D-49D80127C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275" y="3825198"/>
            <a:ext cx="319461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altLang="en-US" sz="2400" dirty="0">
                <a:solidFill>
                  <a:schemeClr val="bg1"/>
                </a:solidFill>
                <a:ea typeface="Calibri Light"/>
                <a:cs typeface="Calibri Light"/>
              </a:rPr>
              <a:t>10</a:t>
            </a:r>
            <a:r>
              <a:rPr lang="en-US" altLang="en-US" sz="2400" baseline="30000" dirty="0">
                <a:solidFill>
                  <a:schemeClr val="bg1"/>
                </a:solidFill>
                <a:ea typeface="Calibri Light"/>
                <a:cs typeface="Calibri Light"/>
              </a:rPr>
              <a:t>th</a:t>
            </a:r>
            <a:r>
              <a:rPr lang="en-US" altLang="en-US" sz="2400" dirty="0">
                <a:solidFill>
                  <a:schemeClr val="bg1"/>
                </a:solidFill>
                <a:ea typeface="Calibri Light"/>
                <a:cs typeface="Calibri Light"/>
              </a:rPr>
              <a:t> December 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3DA34-BD82-57A5-EEF6-C72F02459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63" y="5168048"/>
            <a:ext cx="6184739" cy="116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ea typeface="Calibri Light" panose="020F0302020204030204"/>
                <a:cs typeface="Calibri Light"/>
              </a:rPr>
              <a:t>Sukkarin Ruensukont (G6538138)</a:t>
            </a:r>
          </a:p>
          <a:p>
            <a:r>
              <a:rPr lang="en-US" sz="1600" dirty="0">
                <a:solidFill>
                  <a:srgbClr val="FFFF00"/>
                </a:solidFill>
                <a:ea typeface="+mj-lt"/>
                <a:cs typeface="+mj-lt"/>
              </a:rPr>
              <a:t>Instructor: Asst. Prof. </a:t>
            </a:r>
            <a:r>
              <a:rPr lang="en-US" sz="1600" dirty="0" err="1">
                <a:solidFill>
                  <a:srgbClr val="FFFF00"/>
                </a:solidFill>
                <a:ea typeface="+mj-lt"/>
                <a:cs typeface="+mj-lt"/>
              </a:rPr>
              <a:t>Tanasanee</a:t>
            </a:r>
            <a:r>
              <a:rPr lang="en-US" sz="1600" dirty="0">
                <a:solidFill>
                  <a:srgbClr val="FFFF00"/>
                </a:solidFill>
                <a:ea typeface="+mj-lt"/>
                <a:cs typeface="+mj-lt"/>
              </a:rPr>
              <a:t> </a:t>
            </a:r>
            <a:r>
              <a:rPr lang="en-US" sz="1600" dirty="0" err="1">
                <a:solidFill>
                  <a:srgbClr val="FFFF00"/>
                </a:solidFill>
                <a:ea typeface="+mj-lt"/>
                <a:cs typeface="+mj-lt"/>
              </a:rPr>
              <a:t>Phienthrakul</a:t>
            </a:r>
            <a:r>
              <a:rPr lang="en-US" sz="1600" dirty="0">
                <a:solidFill>
                  <a:srgbClr val="FFFF00"/>
                </a:solidFill>
                <a:ea typeface="+mj-lt"/>
                <a:cs typeface="+mj-lt"/>
              </a:rPr>
              <a:t>, Ph.D.</a:t>
            </a:r>
          </a:p>
          <a:p>
            <a:r>
              <a:rPr lang="en-US" sz="1600" dirty="0">
                <a:solidFill>
                  <a:srgbClr val="FFFF00"/>
                </a:solidFill>
                <a:ea typeface="+mj-lt"/>
                <a:cs typeface="+mj-lt"/>
              </a:rPr>
              <a:t>Instructor: Asst. Prof. </a:t>
            </a:r>
            <a:r>
              <a:rPr lang="en-US" sz="1600" dirty="0" err="1">
                <a:solidFill>
                  <a:srgbClr val="FFFF00"/>
                </a:solidFill>
                <a:ea typeface="+mj-lt"/>
                <a:cs typeface="+mj-lt"/>
              </a:rPr>
              <a:t>Vasin</a:t>
            </a:r>
            <a:r>
              <a:rPr lang="en-US" sz="1600" dirty="0">
                <a:solidFill>
                  <a:srgbClr val="FFFF00"/>
                </a:solidFill>
                <a:ea typeface="+mj-lt"/>
                <a:cs typeface="+mj-lt"/>
              </a:rPr>
              <a:t> </a:t>
            </a:r>
            <a:r>
              <a:rPr lang="en-US" sz="1600" dirty="0" err="1">
                <a:solidFill>
                  <a:srgbClr val="FFFF00"/>
                </a:solidFill>
                <a:ea typeface="+mj-lt"/>
                <a:cs typeface="+mj-lt"/>
              </a:rPr>
              <a:t>Suttichaya</a:t>
            </a:r>
            <a:r>
              <a:rPr lang="en-US" sz="1600" dirty="0">
                <a:solidFill>
                  <a:srgbClr val="FFFF00"/>
                </a:solidFill>
                <a:ea typeface="+mj-lt"/>
                <a:cs typeface="+mj-lt"/>
              </a:rPr>
              <a:t>, Ph.D.</a:t>
            </a:r>
          </a:p>
        </p:txBody>
      </p:sp>
    </p:spTree>
    <p:extLst>
      <p:ext uri="{BB962C8B-B14F-4D97-AF65-F5344CB8AC3E}">
        <p14:creationId xmlns:p14="http://schemas.microsoft.com/office/powerpoint/2010/main" val="3085242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Find and </a:t>
            </a:r>
            <a:r>
              <a:rPr lang="en-US" sz="2400" b="1" dirty="0"/>
              <a:t>remove empty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C374A-A77E-02F0-4932-8E652B99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1" y="2452394"/>
            <a:ext cx="7482854" cy="2682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7C028A-AD53-03CC-4DF9-320D8BE3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69" y="2452394"/>
            <a:ext cx="3395311" cy="37323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8F9426-4A0B-91EB-7149-86B84DDB8249}"/>
              </a:ext>
            </a:extLst>
          </p:cNvPr>
          <p:cNvSpPr/>
          <p:nvPr/>
        </p:nvSpPr>
        <p:spPr>
          <a:xfrm>
            <a:off x="606801" y="2646644"/>
            <a:ext cx="1884151" cy="123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E4068-7129-744E-2EB5-5FF630DF281A}"/>
              </a:ext>
            </a:extLst>
          </p:cNvPr>
          <p:cNvSpPr/>
          <p:nvPr/>
        </p:nvSpPr>
        <p:spPr>
          <a:xfrm>
            <a:off x="8652470" y="2396221"/>
            <a:ext cx="1752771" cy="182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79C2A-A727-32AA-63F0-55ADC8D1F6FD}"/>
              </a:ext>
            </a:extLst>
          </p:cNvPr>
          <p:cNvSpPr/>
          <p:nvPr/>
        </p:nvSpPr>
        <p:spPr>
          <a:xfrm>
            <a:off x="606801" y="3916357"/>
            <a:ext cx="1884151" cy="123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5DDF7-5E54-DEDA-2F9D-376EB33DFBDF}"/>
              </a:ext>
            </a:extLst>
          </p:cNvPr>
          <p:cNvSpPr/>
          <p:nvPr/>
        </p:nvSpPr>
        <p:spPr>
          <a:xfrm>
            <a:off x="8652469" y="4330695"/>
            <a:ext cx="1752771" cy="182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7937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Find and drop 2 rows with missing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12376-6460-8281-3281-0A89432F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05" y="2496196"/>
            <a:ext cx="2107631" cy="241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980E60-3C04-AF98-3711-FDBD5EC9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035" y="5678454"/>
            <a:ext cx="3933825" cy="37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FD080-E98B-8D2A-752E-EE7E40D9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8" y="2496196"/>
            <a:ext cx="2285032" cy="24179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FAE4C7-4012-608E-6606-B96016DD5F5C}"/>
              </a:ext>
            </a:extLst>
          </p:cNvPr>
          <p:cNvSpPr/>
          <p:nvPr/>
        </p:nvSpPr>
        <p:spPr>
          <a:xfrm>
            <a:off x="2897506" y="2627449"/>
            <a:ext cx="959792" cy="324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994038-C7B4-1084-012F-403D7E5FADAC}"/>
              </a:ext>
            </a:extLst>
          </p:cNvPr>
          <p:cNvSpPr/>
          <p:nvPr/>
        </p:nvSpPr>
        <p:spPr>
          <a:xfrm>
            <a:off x="3471424" y="5516107"/>
            <a:ext cx="4201128" cy="674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8720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Before Normalization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50E04-3E5E-9522-3006-57930EFC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2" y="2480440"/>
            <a:ext cx="11178996" cy="3357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AC7C98-29CA-072B-1992-DC52B4EFB0C8}"/>
              </a:ext>
            </a:extLst>
          </p:cNvPr>
          <p:cNvSpPr/>
          <p:nvPr/>
        </p:nvSpPr>
        <p:spPr>
          <a:xfrm>
            <a:off x="506501" y="3710015"/>
            <a:ext cx="10951829" cy="29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87179-7115-CF59-D29B-C528F1EFE0C2}"/>
              </a:ext>
            </a:extLst>
          </p:cNvPr>
          <p:cNvSpPr/>
          <p:nvPr/>
        </p:nvSpPr>
        <p:spPr>
          <a:xfrm>
            <a:off x="522267" y="4913446"/>
            <a:ext cx="10951829" cy="29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339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After Normalization, </a:t>
            </a:r>
            <a:r>
              <a:rPr lang="en-US" sz="2400" dirty="0" err="1"/>
              <a:t>MinMaxScaler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43482-16C6-1FF3-34EF-84B84C81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29" y="2450615"/>
            <a:ext cx="10865602" cy="3295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73F4F1-1B77-592C-2938-FD4E9F28270B}"/>
              </a:ext>
            </a:extLst>
          </p:cNvPr>
          <p:cNvSpPr/>
          <p:nvPr/>
        </p:nvSpPr>
        <p:spPr>
          <a:xfrm>
            <a:off x="506502" y="3625932"/>
            <a:ext cx="10951829" cy="29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155FA-A657-07B2-0814-02829F248CA8}"/>
              </a:ext>
            </a:extLst>
          </p:cNvPr>
          <p:cNvSpPr/>
          <p:nvPr/>
        </p:nvSpPr>
        <p:spPr>
          <a:xfrm>
            <a:off x="506501" y="4845131"/>
            <a:ext cx="10951829" cy="29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1233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/>
              <a:t>Train:test</a:t>
            </a:r>
            <a:r>
              <a:rPr lang="en-US" sz="2400" b="1" dirty="0"/>
              <a:t> = 70:30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stratify based on class(1 = No Attack, -1 = Attack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2EBC89-C5D8-3156-9811-61396D6D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1" y="2808889"/>
            <a:ext cx="11500180" cy="2285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DF0765-9605-0E5A-9546-EAFC3855012B}"/>
              </a:ext>
            </a:extLst>
          </p:cNvPr>
          <p:cNvSpPr/>
          <p:nvPr/>
        </p:nvSpPr>
        <p:spPr>
          <a:xfrm>
            <a:off x="9313470" y="4774424"/>
            <a:ext cx="2331991" cy="254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457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Top best</a:t>
            </a:r>
            <a:r>
              <a:rPr lang="en-US" sz="2400" dirty="0"/>
              <a:t> feature scores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Top worst feature scores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Select </a:t>
            </a:r>
            <a:r>
              <a:rPr lang="en-US" sz="2400" b="1" dirty="0"/>
              <a:t>only feature score &gt; 100</a:t>
            </a:r>
            <a:br>
              <a:rPr lang="en-US" sz="2400" b="1" dirty="0"/>
            </a:br>
            <a:r>
              <a:rPr lang="en-US" sz="2400" dirty="0"/>
              <a:t>count = </a:t>
            </a:r>
            <a:r>
              <a:rPr lang="en-US" sz="2400" b="1" dirty="0"/>
              <a:t>49</a:t>
            </a:r>
            <a:r>
              <a:rPr lang="en-US" sz="2400" dirty="0"/>
              <a:t> from original 130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61489-8BD4-EC80-17AA-967E5991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34" y="976965"/>
            <a:ext cx="4264423" cy="4381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BCC57-F97A-8018-A542-65C67768E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5" y="5712593"/>
            <a:ext cx="11498409" cy="6879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B985DF-0C9B-CEBE-9901-493DBAB64A35}"/>
              </a:ext>
            </a:extLst>
          </p:cNvPr>
          <p:cNvSpPr/>
          <p:nvPr/>
        </p:nvSpPr>
        <p:spPr>
          <a:xfrm>
            <a:off x="6831724" y="861849"/>
            <a:ext cx="4508938" cy="2375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7CEDE-ECC7-3297-12B1-65CE7590DD6E}"/>
              </a:ext>
            </a:extLst>
          </p:cNvPr>
          <p:cNvSpPr/>
          <p:nvPr/>
        </p:nvSpPr>
        <p:spPr>
          <a:xfrm>
            <a:off x="280754" y="5574556"/>
            <a:ext cx="11627467" cy="668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724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/>
              <a:t>Downsampling</a:t>
            </a: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Before </a:t>
            </a:r>
            <a:r>
              <a:rPr lang="en-US" sz="2400" dirty="0" err="1"/>
              <a:t>Downsampling</a:t>
            </a:r>
            <a:r>
              <a:rPr lang="en-US" sz="2400" dirty="0"/>
              <a:t>: No Attack = 162824, Attack = 9977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After </a:t>
            </a:r>
            <a:r>
              <a:rPr lang="en-US" sz="2400" dirty="0" err="1"/>
              <a:t>Downsampling</a:t>
            </a:r>
            <a:r>
              <a:rPr lang="en-US" sz="2400" dirty="0"/>
              <a:t>   : No Attack = 9977, Attack = 9977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6EC5A-9E4B-6852-C351-B540DE5C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30" y="3406617"/>
            <a:ext cx="11577334" cy="2359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37616-8B06-AF56-439E-CC083E184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902" y="2228585"/>
            <a:ext cx="3304856" cy="6979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72858-07CA-D5DB-5C89-C93D3A39B3D9}"/>
              </a:ext>
            </a:extLst>
          </p:cNvPr>
          <p:cNvSpPr/>
          <p:nvPr/>
        </p:nvSpPr>
        <p:spPr>
          <a:xfrm>
            <a:off x="260341" y="3634002"/>
            <a:ext cx="1063962" cy="254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12279-CFEA-447D-2CE3-02AA23C94C93}"/>
              </a:ext>
            </a:extLst>
          </p:cNvPr>
          <p:cNvSpPr/>
          <p:nvPr/>
        </p:nvSpPr>
        <p:spPr>
          <a:xfrm>
            <a:off x="8671033" y="2112580"/>
            <a:ext cx="3412801" cy="893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3038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364836" y="1395086"/>
            <a:ext cx="10724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replacement</a:t>
            </a:r>
            <a:br>
              <a:rPr lang="en-US" sz="2400" b="1" dirty="0"/>
            </a:br>
            <a:r>
              <a:rPr lang="en-US" sz="2400" b="1" dirty="0"/>
              <a:t>=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class1</a:t>
            </a:r>
            <a:br>
              <a:rPr lang="en-US" sz="2400" b="1" dirty="0"/>
            </a:br>
            <a:r>
              <a:rPr lang="en-US" sz="2400" b="1" dirty="0"/>
              <a:t>= No Attack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CDD000-8500-DB53-760C-D92C8101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25" y="1395086"/>
            <a:ext cx="8878539" cy="46774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717088-414A-7719-8900-AB3EC5750A3E}"/>
              </a:ext>
            </a:extLst>
          </p:cNvPr>
          <p:cNvSpPr/>
          <p:nvPr/>
        </p:nvSpPr>
        <p:spPr>
          <a:xfrm>
            <a:off x="6528224" y="4448601"/>
            <a:ext cx="1081261" cy="196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2793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 and post 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49 features which feature score &gt;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 model </a:t>
            </a:r>
            <a:r>
              <a:rPr lang="en-US" sz="2400" b="1" dirty="0"/>
              <a:t>DT, KNN, RF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Ensemble 5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Ensemble1</a:t>
            </a:r>
            <a:r>
              <a:rPr lang="en-US" sz="2400" dirty="0"/>
              <a:t>: Majority Votes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Ensemble2</a:t>
            </a:r>
            <a:r>
              <a:rPr lang="en-US" sz="2400" dirty="0"/>
              <a:t>: Voting with adjusted weight, DT=2, KNN=1, RF=1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Ensemble3</a:t>
            </a:r>
            <a:r>
              <a:rPr lang="en-US" sz="2400" dirty="0"/>
              <a:t>: Voting with adjusted weight, DT=2, KNN=2, RF=1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Ensemble4</a:t>
            </a:r>
            <a:r>
              <a:rPr lang="en-US" sz="2400" dirty="0"/>
              <a:t>: Voting with adjusted weight, DT=4, KNN=3, RF=2</a:t>
            </a:r>
            <a:endParaRPr lang="en-US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Ensemble5</a:t>
            </a:r>
            <a:r>
              <a:rPr lang="en-US" sz="2400" dirty="0"/>
              <a:t>: Voting with adjusted weight, DT=2, KNN=1, RF=3</a:t>
            </a:r>
          </a:p>
        </p:txBody>
      </p:sp>
    </p:spTree>
    <p:extLst>
      <p:ext uri="{BB962C8B-B14F-4D97-AF65-F5344CB8AC3E}">
        <p14:creationId xmlns:p14="http://schemas.microsoft.com/office/powerpoint/2010/main" val="1615146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Results and 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DT vs KNN vs RF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84784B-EA7B-569B-5841-B8B067D61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904"/>
              </p:ext>
            </p:extLst>
          </p:nvPr>
        </p:nvGraphicFramePr>
        <p:xfrm>
          <a:off x="1114098" y="2475804"/>
          <a:ext cx="9107930" cy="1906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86">
                  <a:extLst>
                    <a:ext uri="{9D8B030D-6E8A-4147-A177-3AD203B41FA5}">
                      <a16:colId xmlns:a16="http://schemas.microsoft.com/office/drawing/2014/main" val="141368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2543553285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3892805840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2532804929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4038811610"/>
                    </a:ext>
                  </a:extLst>
                </a:gridCol>
              </a:tblGrid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02607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98.998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98.594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37249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98.680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98.292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98.679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58264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89.276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90.082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88.349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89.186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9280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BCF0A05-572A-B5AC-D116-D72A07E7B8CE}"/>
              </a:ext>
            </a:extLst>
          </p:cNvPr>
          <p:cNvSpPr/>
          <p:nvPr/>
        </p:nvSpPr>
        <p:spPr>
          <a:xfrm>
            <a:off x="6915807" y="2403439"/>
            <a:ext cx="1187669" cy="1348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1507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419AFB-4107-25EB-4DCC-5687A2072B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95271" y="528411"/>
            <a:ext cx="7458529" cy="1162277"/>
          </a:xfrm>
        </p:spPr>
        <p:txBody>
          <a:bodyPr/>
          <a:lstStyle/>
          <a:p>
            <a:r>
              <a:rPr lang="en-US" sz="5400" b="1" dirty="0">
                <a:ea typeface="Calibri Light"/>
                <a:cs typeface="Calibri Light"/>
              </a:rPr>
              <a:t>Outline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8CA2B3E-2086-7BCF-8B7F-365BDD8BD545}"/>
              </a:ext>
            </a:extLst>
          </p:cNvPr>
          <p:cNvSpPr/>
          <p:nvPr/>
        </p:nvSpPr>
        <p:spPr>
          <a:xfrm>
            <a:off x="2816352" y="1950286"/>
            <a:ext cx="5980176" cy="80467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and Objective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38862274-FC5F-BB76-2A07-EE94B142A15E}"/>
              </a:ext>
            </a:extLst>
          </p:cNvPr>
          <p:cNvSpPr/>
          <p:nvPr/>
        </p:nvSpPr>
        <p:spPr>
          <a:xfrm>
            <a:off x="2816352" y="3026664"/>
            <a:ext cx="5980176" cy="80467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C0A9B9A-A77C-0FC8-6FA0-DEF44444F926}"/>
              </a:ext>
            </a:extLst>
          </p:cNvPr>
          <p:cNvSpPr/>
          <p:nvPr/>
        </p:nvSpPr>
        <p:spPr>
          <a:xfrm>
            <a:off x="2816352" y="4103042"/>
            <a:ext cx="5980176" cy="80467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Methodologies: 3ML, 5 Ensembles, features selection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AB1CE87-C269-644F-8F0F-FCEA8E55977E}"/>
              </a:ext>
            </a:extLst>
          </p:cNvPr>
          <p:cNvSpPr/>
          <p:nvPr/>
        </p:nvSpPr>
        <p:spPr>
          <a:xfrm>
            <a:off x="2816352" y="5208049"/>
            <a:ext cx="5980176" cy="80467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Bonus Track + Q &amp; 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10B14E-80BA-2F7C-52F4-75C94C545C6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148979" y="1823506"/>
            <a:ext cx="667373" cy="52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A6259C-C9B8-4883-9846-139D02546B62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035743" y="2352622"/>
            <a:ext cx="780609" cy="123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73482F-EC09-0C74-2374-19D9D46BF2B0}"/>
              </a:ext>
            </a:extLst>
          </p:cNvPr>
          <p:cNvSpPr/>
          <p:nvPr/>
        </p:nvSpPr>
        <p:spPr>
          <a:xfrm>
            <a:off x="2971065" y="3039114"/>
            <a:ext cx="2010838" cy="7530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negative, missing,</a:t>
            </a:r>
          </a:p>
          <a:p>
            <a:pPr algn="ctr"/>
            <a:r>
              <a:rPr lang="en-US" sz="1800" dirty="0" err="1"/>
              <a:t>train_test_split</a:t>
            </a:r>
            <a:r>
              <a:rPr lang="en-US" sz="1800" dirty="0"/>
              <a:t>,</a:t>
            </a:r>
          </a:p>
          <a:p>
            <a:pPr algn="ctr"/>
            <a:r>
              <a:rPr lang="en-US" sz="1800" dirty="0" err="1"/>
              <a:t>downsampling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C21980-1D53-D44D-7983-5A67FA1DF459}"/>
              </a:ext>
            </a:extLst>
          </p:cNvPr>
          <p:cNvSpPr/>
          <p:nvPr/>
        </p:nvSpPr>
        <p:spPr>
          <a:xfrm>
            <a:off x="6783104" y="3135047"/>
            <a:ext cx="1490915" cy="567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Select features</a:t>
            </a:r>
          </a:p>
        </p:txBody>
      </p:sp>
      <p:pic>
        <p:nvPicPr>
          <p:cNvPr id="1026" name="Picture 2" descr="a large boat in a large body of water">
            <a:extLst>
              <a:ext uri="{FF2B5EF4-FFF2-40B4-BE49-F238E27FC236}">
                <a16:creationId xmlns:a16="http://schemas.microsoft.com/office/drawing/2014/main" id="{1F251CA2-70CF-5EA4-0515-8293BD696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8" y="1284219"/>
            <a:ext cx="1986121" cy="13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BC4D1-B2E2-2268-F4B5-154ADAB1E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23" y="2816695"/>
            <a:ext cx="1633247" cy="17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95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Results and 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DT vs 5 Ensemble models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7D898C-B996-C8CD-E2B7-7FE96D2F4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12646"/>
              </p:ext>
            </p:extLst>
          </p:nvPr>
        </p:nvGraphicFramePr>
        <p:xfrm>
          <a:off x="1162224" y="2136220"/>
          <a:ext cx="9107930" cy="3336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86">
                  <a:extLst>
                    <a:ext uri="{9D8B030D-6E8A-4147-A177-3AD203B41FA5}">
                      <a16:colId xmlns:a16="http://schemas.microsoft.com/office/drawing/2014/main" val="141368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2543553285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3892805840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2532804929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4038811610"/>
                    </a:ext>
                  </a:extLst>
                </a:gridCol>
              </a:tblGrid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02607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98.998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98.594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37249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Ensemble1 – Maj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/>
                        <a:t>99.048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/>
                        <a:t>98.536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58264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Ensemble2 – 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98.931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/>
                        <a:t>99.757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98.205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98.973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928060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Ensemble3 – 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98.948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99.413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98.638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99.055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774800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Ensemble4 – 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98.964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99.379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96.601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99.007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9842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Ensemble5 – 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89.276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90.082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88.349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89.186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427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B8E567D-C92A-0E99-B0B4-2EFD2CCBA99F}"/>
              </a:ext>
            </a:extLst>
          </p:cNvPr>
          <p:cNvSpPr/>
          <p:nvPr/>
        </p:nvSpPr>
        <p:spPr>
          <a:xfrm>
            <a:off x="6894786" y="2007477"/>
            <a:ext cx="1156138" cy="1040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5190E-54A1-FAC0-722D-4D86E828AD65}"/>
              </a:ext>
            </a:extLst>
          </p:cNvPr>
          <p:cNvSpPr/>
          <p:nvPr/>
        </p:nvSpPr>
        <p:spPr>
          <a:xfrm>
            <a:off x="5239407" y="3526222"/>
            <a:ext cx="951186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1185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Results and 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514952" y="1726176"/>
            <a:ext cx="1094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Confusion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False Positive &gt;</a:t>
            </a:r>
            <a:br>
              <a:rPr lang="en-US" sz="2400" dirty="0"/>
            </a:br>
            <a:r>
              <a:rPr lang="en-US" sz="2400" dirty="0"/>
              <a:t>False Negative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RF give high FN and</a:t>
            </a:r>
            <a:br>
              <a:rPr lang="en-US" sz="2400" b="1" dirty="0"/>
            </a:br>
            <a:r>
              <a:rPr lang="en-US" sz="2400" b="1" dirty="0"/>
              <a:t>high FP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F18FE-7D35-1FC1-9789-A013428A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438" y="1120107"/>
            <a:ext cx="8361043" cy="5629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C00F11-CCFA-759E-C34A-E797ED30D4D4}"/>
              </a:ext>
            </a:extLst>
          </p:cNvPr>
          <p:cNvSpPr/>
          <p:nvPr/>
        </p:nvSpPr>
        <p:spPr>
          <a:xfrm>
            <a:off x="10671026" y="1470484"/>
            <a:ext cx="575043" cy="389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F4DF5-583B-7510-E880-FEB89D047767}"/>
              </a:ext>
            </a:extLst>
          </p:cNvPr>
          <p:cNvSpPr/>
          <p:nvPr/>
        </p:nvSpPr>
        <p:spPr>
          <a:xfrm>
            <a:off x="9793411" y="2127158"/>
            <a:ext cx="575043" cy="389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2438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Remove some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178067" y="1836868"/>
            <a:ext cx="11280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5 features</a:t>
            </a:r>
            <a:br>
              <a:rPr lang="en-US" sz="2400" dirty="0"/>
            </a:br>
            <a:r>
              <a:rPr lang="en-US" sz="2400" dirty="0"/>
              <a:t>44 features left</a:t>
            </a:r>
            <a:br>
              <a:rPr lang="en-US" sz="2400" dirty="0"/>
            </a:br>
            <a:r>
              <a:rPr lang="en-US" sz="2400" b="1" dirty="0"/>
              <a:t>DT Inspect 13 FP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10 features</a:t>
            </a:r>
            <a:br>
              <a:rPr lang="en-US" sz="2400" dirty="0"/>
            </a:br>
            <a:r>
              <a:rPr lang="en-US" sz="2400" dirty="0"/>
              <a:t>39 features left</a:t>
            </a:r>
            <a:br>
              <a:rPr lang="en-US" sz="2400" dirty="0"/>
            </a:br>
            <a:r>
              <a:rPr lang="en-US" sz="2400" b="1" dirty="0"/>
              <a:t>DT Inspect 9 FP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66DDA-5846-1534-ECB9-E55773FA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24" y="1401542"/>
            <a:ext cx="5943600" cy="2061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F89B9-695C-9584-6718-22DF5E11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24" y="3778198"/>
            <a:ext cx="5943600" cy="20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6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Remove some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178067" y="1836868"/>
            <a:ext cx="11280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30 features</a:t>
            </a:r>
            <a:br>
              <a:rPr lang="en-US" sz="2400" dirty="0"/>
            </a:br>
            <a:r>
              <a:rPr lang="en-US" sz="2400" dirty="0"/>
              <a:t>19 features left</a:t>
            </a:r>
            <a:br>
              <a:rPr lang="en-US" sz="2400" dirty="0"/>
            </a:br>
            <a:r>
              <a:rPr lang="en-US" sz="2400" b="1" dirty="0"/>
              <a:t>DT Inspect 26 FP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40 features</a:t>
            </a:r>
            <a:br>
              <a:rPr lang="en-US" sz="2400" dirty="0"/>
            </a:br>
            <a:r>
              <a:rPr lang="en-US" sz="2400" dirty="0"/>
              <a:t>9 features left</a:t>
            </a:r>
            <a:br>
              <a:rPr lang="en-US" sz="2400" dirty="0"/>
            </a:br>
            <a:r>
              <a:rPr lang="en-US" sz="2400" b="1" dirty="0"/>
              <a:t>DT Inspect 52 FP, 5 FN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9906C-8C34-DD95-870D-FC0C30610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24" y="1503360"/>
            <a:ext cx="5943600" cy="202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A494-BDF3-BFC4-3EC2-1C076DC0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24" y="3998778"/>
            <a:ext cx="5943600" cy="206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07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Remove some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178067" y="1836868"/>
            <a:ext cx="11280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45 features</a:t>
            </a:r>
            <a:br>
              <a:rPr lang="en-US" sz="2400" dirty="0"/>
            </a:br>
            <a:r>
              <a:rPr lang="en-US" sz="2400" dirty="0"/>
              <a:t>4 features left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DT Inspect 77 FP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327D1-AEF6-A8B5-2C57-2D3F8EF2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24" y="1792204"/>
            <a:ext cx="5943600" cy="20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Analyze more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61965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90-sign(6</a:t>
            </a:r>
            <a:r>
              <a:rPr lang="en-US" sz="2400" b="1" baseline="30000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th</a:t>
            </a:r>
            <a:r>
              <a:rPr lang="en-US" sz="2400" b="1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) get higher features score </a:t>
            </a:r>
            <a:r>
              <a:rPr lang="en-US" sz="2400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than 90(23</a:t>
            </a:r>
            <a:r>
              <a:rPr lang="en-US" sz="2400" baseline="30000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rd</a:t>
            </a:r>
            <a:r>
              <a:rPr lang="en-US" sz="2400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effectLst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88(12</a:t>
            </a:r>
            <a:r>
              <a:rPr lang="en-US" sz="2400" b="1" baseline="30000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th</a:t>
            </a:r>
            <a:r>
              <a:rPr lang="en-US" sz="2400" b="1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) get higher feature score </a:t>
            </a:r>
            <a:r>
              <a:rPr lang="en-US" sz="2400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than 88-sign(22</a:t>
            </a:r>
            <a:r>
              <a:rPr lang="en-US" sz="2400" baseline="30000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nd</a:t>
            </a:r>
            <a:r>
              <a:rPr lang="en-US" sz="2400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Times New Roman" panose="02020603050405020304" pitchFamily="18" charset="0"/>
                <a:cs typeface="Angsana New" panose="02020603050405020304" pitchFamily="18" charset="-34"/>
              </a:rPr>
              <a:t>This mean for feature 90, sign(positive/negative) is more significant than it’s value. But for feature 88, sign(positive/negative) is less significant than it’s value.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5DB49-1F32-8F74-18DE-A18DEB61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088" y="890336"/>
            <a:ext cx="3589436" cy="54177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12383E-2E8C-051F-828C-3A38AC8F4AFD}"/>
              </a:ext>
            </a:extLst>
          </p:cNvPr>
          <p:cNvSpPr/>
          <p:nvPr/>
        </p:nvSpPr>
        <p:spPr>
          <a:xfrm>
            <a:off x="7893268" y="2889847"/>
            <a:ext cx="1030015" cy="18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712DF-119F-30F1-B7CD-E79D7C034F30}"/>
              </a:ext>
            </a:extLst>
          </p:cNvPr>
          <p:cNvSpPr/>
          <p:nvPr/>
        </p:nvSpPr>
        <p:spPr>
          <a:xfrm>
            <a:off x="7909035" y="3967152"/>
            <a:ext cx="1030015" cy="1896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4B09C-E90A-1E73-8D9C-34CC22721047}"/>
              </a:ext>
            </a:extLst>
          </p:cNvPr>
          <p:cNvSpPr/>
          <p:nvPr/>
        </p:nvSpPr>
        <p:spPr>
          <a:xfrm>
            <a:off x="7909035" y="5732890"/>
            <a:ext cx="1030015" cy="1896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A5AA8-B102-C1D8-7579-38101A7E7C61}"/>
              </a:ext>
            </a:extLst>
          </p:cNvPr>
          <p:cNvSpPr/>
          <p:nvPr/>
        </p:nvSpPr>
        <p:spPr>
          <a:xfrm>
            <a:off x="7909034" y="5932583"/>
            <a:ext cx="1030015" cy="18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10442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Bonus: BATADAL2017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4177 rows, 45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L_&lt;Tank name&gt;</a:t>
            </a:r>
            <a:br>
              <a:rPr lang="en-US" sz="2400" dirty="0"/>
            </a:br>
            <a:r>
              <a:rPr lang="en-US" sz="2400" dirty="0"/>
              <a:t>Tank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F_&lt;Pump name&gt;</a:t>
            </a:r>
            <a:br>
              <a:rPr lang="en-US" sz="2400" dirty="0"/>
            </a:br>
            <a:r>
              <a:rPr lang="en-US" sz="2400" dirty="0"/>
              <a:t>Pump 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S_&lt;Pump name&gt;</a:t>
            </a:r>
            <a:br>
              <a:rPr lang="en-US" sz="2400" dirty="0"/>
            </a:br>
            <a:r>
              <a:rPr lang="en-US" sz="2400" dirty="0"/>
              <a:t>Pump 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P_&lt;point&gt;</a:t>
            </a:r>
            <a:br>
              <a:rPr lang="en-US" sz="2400" dirty="0"/>
            </a:br>
            <a:r>
              <a:rPr lang="en-US" sz="2400" dirty="0"/>
              <a:t>press at given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‘ ATT_FLAG’</a:t>
            </a:r>
            <a:r>
              <a:rPr lang="en-US" sz="2400" dirty="0"/>
              <a:t> (1, -999)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CAA8-B6DB-001C-0425-2BAACAB8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42" y="2251372"/>
            <a:ext cx="8195129" cy="3032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6A1A54-DFF5-753C-F428-AF825518770A}"/>
              </a:ext>
            </a:extLst>
          </p:cNvPr>
          <p:cNvSpPr/>
          <p:nvPr/>
        </p:nvSpPr>
        <p:spPr>
          <a:xfrm>
            <a:off x="5065985" y="2521985"/>
            <a:ext cx="1944415" cy="179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B6B125-0318-A8DE-E6D1-A6E28487612A}"/>
              </a:ext>
            </a:extLst>
          </p:cNvPr>
          <p:cNvSpPr/>
          <p:nvPr/>
        </p:nvSpPr>
        <p:spPr>
          <a:xfrm>
            <a:off x="7078713" y="2537752"/>
            <a:ext cx="667411" cy="179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E9B3E-B16A-853D-6278-278BAE40D6A8}"/>
              </a:ext>
            </a:extLst>
          </p:cNvPr>
          <p:cNvSpPr/>
          <p:nvPr/>
        </p:nvSpPr>
        <p:spPr>
          <a:xfrm>
            <a:off x="7883786" y="2543006"/>
            <a:ext cx="3553525" cy="17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DDB9B-D823-1BE5-FEB8-7494883463D5}"/>
              </a:ext>
            </a:extLst>
          </p:cNvPr>
          <p:cNvSpPr/>
          <p:nvPr/>
        </p:nvSpPr>
        <p:spPr>
          <a:xfrm>
            <a:off x="11458331" y="2543008"/>
            <a:ext cx="459770" cy="173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74831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Bonus: BATADAL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4177 rows, 45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L_&lt;Tank name&gt;</a:t>
            </a:r>
            <a:br>
              <a:rPr lang="en-US" sz="2400" dirty="0"/>
            </a:br>
            <a:r>
              <a:rPr lang="en-US" sz="2400" dirty="0"/>
              <a:t>Tank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F_&lt;Pump name&gt;</a:t>
            </a:r>
            <a:br>
              <a:rPr lang="en-US" sz="2400" b="1" dirty="0"/>
            </a:br>
            <a:r>
              <a:rPr lang="en-US" sz="2400" b="1" dirty="0"/>
              <a:t>Pump 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S_&lt;Pump name&gt;</a:t>
            </a:r>
            <a:br>
              <a:rPr lang="en-US" sz="2400" b="1" dirty="0"/>
            </a:br>
            <a:r>
              <a:rPr lang="en-US" sz="2400" b="1" dirty="0"/>
              <a:t>Pump 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P_&lt;point&gt;</a:t>
            </a:r>
            <a:br>
              <a:rPr lang="en-US" sz="2400" dirty="0"/>
            </a:br>
            <a:r>
              <a:rPr lang="en-US" sz="2400" dirty="0"/>
              <a:t>press at given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‘ ATT_FLAG’ (1, -999)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FA526-0891-ADDC-F35A-5C1896BA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65" y="1604200"/>
            <a:ext cx="4150093" cy="98109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614153-2E3E-6305-E302-81094C2F72E4}"/>
              </a:ext>
            </a:extLst>
          </p:cNvPr>
          <p:cNvSpPr/>
          <p:nvPr/>
        </p:nvSpPr>
        <p:spPr>
          <a:xfrm>
            <a:off x="6140475" y="2027999"/>
            <a:ext cx="2099635" cy="347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1020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Conclusion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65C83D-0BBE-1746-45AF-DADBB99DF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24299"/>
              </p:ext>
            </p:extLst>
          </p:nvPr>
        </p:nvGraphicFramePr>
        <p:xfrm>
          <a:off x="1205538" y="1234645"/>
          <a:ext cx="9107930" cy="1906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86">
                  <a:extLst>
                    <a:ext uri="{9D8B030D-6E8A-4147-A177-3AD203B41FA5}">
                      <a16:colId xmlns:a16="http://schemas.microsoft.com/office/drawing/2014/main" val="141368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2543553285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3892805840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2532804929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4038811610"/>
                    </a:ext>
                  </a:extLst>
                </a:gridCol>
              </a:tblGrid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02607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98.998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98.594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37249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98.680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98.292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98.679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58264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89.276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90.082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88.349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89.186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9280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AC7F3E-9252-A910-12BA-C37CC8684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267722"/>
              </p:ext>
            </p:extLst>
          </p:nvPr>
        </p:nvGraphicFramePr>
        <p:xfrm>
          <a:off x="1152599" y="3363441"/>
          <a:ext cx="9107930" cy="3336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86">
                  <a:extLst>
                    <a:ext uri="{9D8B030D-6E8A-4147-A177-3AD203B41FA5}">
                      <a16:colId xmlns:a16="http://schemas.microsoft.com/office/drawing/2014/main" val="141368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2543553285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3892805840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2532804929"/>
                    </a:ext>
                  </a:extLst>
                </a:gridCol>
                <a:gridCol w="1821586">
                  <a:extLst>
                    <a:ext uri="{9D8B030D-6E8A-4147-A177-3AD203B41FA5}">
                      <a16:colId xmlns:a16="http://schemas.microsoft.com/office/drawing/2014/main" val="4038811610"/>
                    </a:ext>
                  </a:extLst>
                </a:gridCol>
              </a:tblGrid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02607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98.998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98.594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37249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Ensemble1 –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/>
                        <a:t>99.048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/>
                        <a:t>98.536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58264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Ensemble2 – 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98.931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/>
                        <a:t>99.757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98.205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98.973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928060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Ensemble3 – 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98.948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99.413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98.638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99.055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774800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Ensemble4 – 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98.964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99.379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96.601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99.007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9842"/>
                  </a:ext>
                </a:extLst>
              </a:tr>
              <a:tr h="476598">
                <a:tc>
                  <a:txBody>
                    <a:bodyPr/>
                    <a:lstStyle/>
                    <a:p>
                      <a:r>
                        <a:rPr lang="en-US" dirty="0"/>
                        <a:t>Ensemble5 – 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89.276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90.082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88.349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89.186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4273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B6515E0E-8A9B-751C-BA54-ADEBDC9FBE87}"/>
              </a:ext>
            </a:extLst>
          </p:cNvPr>
          <p:cNvSpPr/>
          <p:nvPr/>
        </p:nvSpPr>
        <p:spPr>
          <a:xfrm>
            <a:off x="7075215" y="1685425"/>
            <a:ext cx="973889" cy="4090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F68327-73A1-19AF-4C95-5A63E5068EE8}"/>
              </a:ext>
            </a:extLst>
          </p:cNvPr>
          <p:cNvSpPr/>
          <p:nvPr/>
        </p:nvSpPr>
        <p:spPr>
          <a:xfrm>
            <a:off x="5167808" y="4744654"/>
            <a:ext cx="973889" cy="4090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95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Decision tree</a:t>
            </a:r>
            <a:r>
              <a:rPr lang="en-US" sz="2400" dirty="0"/>
              <a:t> model give highest recall and F1-score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target to </a:t>
            </a:r>
            <a:r>
              <a:rPr lang="en-US" sz="2400" b="1" dirty="0"/>
              <a:t>reduce False Positive</a:t>
            </a:r>
            <a:r>
              <a:rPr lang="en-US" sz="2400" dirty="0"/>
              <a:t>, consider </a:t>
            </a:r>
            <a:r>
              <a:rPr lang="en-US" sz="2400" b="1" dirty="0"/>
              <a:t>Ensemble model </a:t>
            </a:r>
            <a:r>
              <a:rPr lang="en-US" sz="2400" dirty="0"/>
              <a:t>weight DT=2, KNN=1, RF=1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Some features, such as</a:t>
            </a:r>
            <a:r>
              <a:rPr lang="en-US" sz="2400" b="1" dirty="0"/>
              <a:t> ‘90’ sign is more significant</a:t>
            </a:r>
            <a:r>
              <a:rPr lang="en-US" sz="2400" dirty="0"/>
              <a:t> than it’s numerical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Some features, such as </a:t>
            </a:r>
            <a:r>
              <a:rPr lang="en-US" sz="2400" b="1" dirty="0"/>
              <a:t>’88’ it’s numerical value is more significant </a:t>
            </a:r>
            <a:r>
              <a:rPr lang="en-US" sz="2400" dirty="0"/>
              <a:t>than it’s 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Newer Water Distribution System(WADI2019) </a:t>
            </a:r>
            <a:r>
              <a:rPr lang="en-US" sz="2400" b="1" dirty="0"/>
              <a:t>is tolerant to removing top features </a:t>
            </a:r>
            <a:r>
              <a:rPr lang="en-US" sz="2400" dirty="0"/>
              <a:t>and still giving high recall and F1-score.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BATADAL2017 show that features on </a:t>
            </a:r>
            <a:r>
              <a:rPr lang="en-US" sz="2400" b="1" dirty="0"/>
              <a:t>Pump flow and Pump status </a:t>
            </a:r>
            <a:r>
              <a:rPr lang="en-US" sz="2400" dirty="0"/>
              <a:t>are the most 2 important features to determines the attack.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791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S C A D 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Supervisory Control and Data Acquisition(SCADA)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Stuxnet, Siemens PLC – Iran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Water, Electricity, 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Critical Infrastructure Security Showdown(CISS) 2016-2023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EB15D-A387-BD15-B3C8-AFFA03AE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751" y="749933"/>
            <a:ext cx="1608995" cy="8343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2DA835-28FC-CD4F-03D5-88AD07E5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806" y="3601374"/>
            <a:ext cx="1788109" cy="10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Trust Logo">
            <a:extLst>
              <a:ext uri="{FF2B5EF4-FFF2-40B4-BE49-F238E27FC236}">
                <a16:creationId xmlns:a16="http://schemas.microsoft.com/office/drawing/2014/main" id="{7549EAAC-D94B-25CC-74DA-3FCDEA38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42" y="4825086"/>
            <a:ext cx="1788109" cy="105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25324D0-93FB-2C39-2376-633C0BBB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44" y="4979067"/>
            <a:ext cx="1568926" cy="81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6CAD56D-47B8-9445-A668-3CFB5F890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885" y="4875838"/>
            <a:ext cx="1075410" cy="10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55BA1AD-CCFA-C6F8-CFB1-47ADA5BB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938" y="5183439"/>
            <a:ext cx="2348233" cy="50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82292-6D74-2633-4D1E-81714D35A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3140" y="1705824"/>
            <a:ext cx="1627254" cy="954795"/>
          </a:xfrm>
          <a:prstGeom prst="rect">
            <a:avLst/>
          </a:prstGeom>
        </p:spPr>
      </p:pic>
      <p:pic>
        <p:nvPicPr>
          <p:cNvPr id="2060" name="Picture 12" descr="brown metal tower">
            <a:extLst>
              <a:ext uri="{FF2B5EF4-FFF2-40B4-BE49-F238E27FC236}">
                <a16:creationId xmlns:a16="http://schemas.microsoft.com/office/drawing/2014/main" id="{71842CE2-F065-30FB-017D-CFA63C183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399" y="2771286"/>
            <a:ext cx="1608995" cy="107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8D936-1F94-CC9D-5B58-0D636893539F}"/>
              </a:ext>
            </a:extLst>
          </p:cNvPr>
          <p:cNvSpPr txBox="1"/>
          <p:nvPr/>
        </p:nvSpPr>
        <p:spPr>
          <a:xfrm>
            <a:off x="404905" y="6437757"/>
            <a:ext cx="6909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0"/>
              </a:rPr>
              <a:t>https://itrust.sutd.edu.sg/ciss-2023/</a:t>
            </a:r>
            <a:r>
              <a:rPr lang="en-US" sz="1400" dirty="0"/>
              <a:t>                             submit request form to get </a:t>
            </a:r>
            <a:r>
              <a:rPr lang="en-US" sz="1400"/>
              <a:t>labeled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9758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Future Improvement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Given </a:t>
            </a:r>
            <a:r>
              <a:rPr lang="en-US" sz="2400" b="1" dirty="0"/>
              <a:t>features with low score</a:t>
            </a:r>
            <a:r>
              <a:rPr lang="en-US" sz="2400" dirty="0"/>
              <a:t> to </a:t>
            </a:r>
            <a:r>
              <a:rPr lang="en-US" sz="2400" b="1" dirty="0"/>
              <a:t>Deep Learning</a:t>
            </a:r>
            <a:r>
              <a:rPr lang="en-US" sz="2400" dirty="0"/>
              <a:t> Model since we have 172,801 row. Already Prepare Deep Learning Model(Mine, Rock) from </a:t>
            </a:r>
            <a:r>
              <a:rPr lang="en-US" sz="2400" dirty="0" err="1"/>
              <a:t>Aj.Wasin</a:t>
            </a:r>
            <a:r>
              <a:rPr lang="en-US" sz="2400" dirty="0"/>
              <a:t>. Next step input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 model on </a:t>
            </a:r>
            <a:r>
              <a:rPr lang="en-US" sz="2400" b="1" dirty="0"/>
              <a:t>newer dataset</a:t>
            </a:r>
            <a:r>
              <a:rPr lang="en-US" sz="2400" dirty="0"/>
              <a:t> when labeled dataset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 model on </a:t>
            </a:r>
            <a:r>
              <a:rPr lang="en-US" sz="2400" b="1" dirty="0"/>
              <a:t>Electricity system, Gas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transformer</a:t>
            </a:r>
            <a:r>
              <a:rPr lang="en-US" sz="2400" dirty="0"/>
              <a:t>(Improve from LSTM) to train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8066F-EE4D-6A5C-63BC-9557CF4E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303" y="2879834"/>
            <a:ext cx="3058005" cy="3820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DE1A1-FDE7-BF22-E8A7-F98579371B21}"/>
              </a:ext>
            </a:extLst>
          </p:cNvPr>
          <p:cNvSpPr txBox="1"/>
          <p:nvPr/>
        </p:nvSpPr>
        <p:spPr>
          <a:xfrm>
            <a:off x="7481962" y="5263108"/>
            <a:ext cx="15273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linear? </a:t>
            </a:r>
            <a:r>
              <a:rPr lang="en-US" sz="1400" dirty="0" err="1"/>
              <a:t>Tensorflow</a:t>
            </a:r>
            <a:endParaRPr lang="en-US" sz="1400" dirty="0"/>
          </a:p>
          <a:p>
            <a:r>
              <a:rPr lang="en-US" sz="1400" dirty="0"/>
              <a:t>use sigmoid</a:t>
            </a:r>
          </a:p>
          <a:p>
            <a:r>
              <a:rPr lang="en-US" sz="1400" dirty="0" err="1"/>
              <a:t>BCELoss</a:t>
            </a:r>
            <a:r>
              <a:rPr lang="en-US" sz="1400" dirty="0"/>
              <a:t>()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3B69E3B-57E1-9B2E-7D15-429302A37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412" y="4244129"/>
            <a:ext cx="2496207" cy="22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B9F91-7714-2AF1-BB7E-831D5B08212C}"/>
              </a:ext>
            </a:extLst>
          </p:cNvPr>
          <p:cNvSpPr txBox="1"/>
          <p:nvPr/>
        </p:nvSpPr>
        <p:spPr>
          <a:xfrm>
            <a:off x="4639253" y="4378383"/>
            <a:ext cx="2361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transformer</a:t>
            </a:r>
          </a:p>
          <a:p>
            <a:r>
              <a:rPr lang="en-US" sz="1400" dirty="0"/>
              <a:t>adjust input’s effect to output</a:t>
            </a:r>
          </a:p>
        </p:txBody>
      </p:sp>
    </p:spTree>
    <p:extLst>
      <p:ext uri="{BB962C8B-B14F-4D97-AF65-F5344CB8AC3E}">
        <p14:creationId xmlns:p14="http://schemas.microsoft.com/office/powerpoint/2010/main" val="1413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420CAB7-2FE7-7C46-ECD3-19152727AA9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967" y="1905977"/>
            <a:ext cx="10912230" cy="2387600"/>
          </a:xfrm>
        </p:spPr>
        <p:txBody>
          <a:bodyPr/>
          <a:lstStyle/>
          <a:p>
            <a:r>
              <a:rPr lang="en-US" sz="9600">
                <a:ea typeface="+mj-lt"/>
                <a:cs typeface="+mj-lt"/>
              </a:rPr>
              <a:t>Q&amp;A</a:t>
            </a:r>
            <a:endParaRPr lang="th-TH" sz="9600">
              <a:ea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2614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BATADAL2017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[DT] cross 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Accuracy 94.898%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Precision 61.179%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Recall 54.460%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F1-Score 54.632%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752EB-6E7B-2264-BA36-9AE34E949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40" y="1426787"/>
            <a:ext cx="7390724" cy="33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44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BATADAL2017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482503" y="1253840"/>
            <a:ext cx="103872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[DT] focus on Attack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Accuracy 95.375%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Precision 64.625%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Recall 65.625%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F1-Scorre 65.121%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35C2-D04A-9D41-92FD-FECCBEBB4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04" y="3213852"/>
            <a:ext cx="11280321" cy="33971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876E3-64A8-B5EC-A80D-BAD7E12385AA}"/>
              </a:ext>
            </a:extLst>
          </p:cNvPr>
          <p:cNvSpPr/>
          <p:nvPr/>
        </p:nvSpPr>
        <p:spPr>
          <a:xfrm>
            <a:off x="1263677" y="5377938"/>
            <a:ext cx="1584628" cy="360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4188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WADI2019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1DDE1-2A28-11D9-9470-1B0F7671B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96" y="1221255"/>
            <a:ext cx="8591438" cy="51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8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WADI2019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8EE963-64A8-5A3D-252D-0C5CE3DA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94" y="1247341"/>
            <a:ext cx="8580120" cy="50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43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WADI2019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5D886F-DFBB-2206-82D6-5F1CF62C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34" y="1172410"/>
            <a:ext cx="8507931" cy="52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6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364836" y="1395086"/>
            <a:ext cx="10724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replacement = 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resample without replacement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default = True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17088-414A-7719-8900-AB3EC5750A3E}"/>
              </a:ext>
            </a:extLst>
          </p:cNvPr>
          <p:cNvSpPr/>
          <p:nvPr/>
        </p:nvSpPr>
        <p:spPr>
          <a:xfrm>
            <a:off x="6528224" y="4448601"/>
            <a:ext cx="1081261" cy="196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9C6F2-E6A3-3ABA-513C-7E32509B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90" y="2595415"/>
            <a:ext cx="899285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08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DCS – Water’24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351DB-3718-6F38-764B-5DBC36540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40" y="1271787"/>
            <a:ext cx="8922319" cy="501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EF5EB-A680-E67E-6CB1-1B908DC4B020}"/>
              </a:ext>
            </a:extLst>
          </p:cNvPr>
          <p:cNvSpPr txBox="1"/>
          <p:nvPr/>
        </p:nvSpPr>
        <p:spPr>
          <a:xfrm>
            <a:off x="404905" y="6437757"/>
            <a:ext cx="10400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https://itrust.sutd.edu.sg/first-international-conference-on-the-design-of-cyber-secure-water-plants-dcs-water24/programme-dcs-water24/</a:t>
            </a:r>
          </a:p>
        </p:txBody>
      </p:sp>
    </p:spTree>
    <p:extLst>
      <p:ext uri="{BB962C8B-B14F-4D97-AF65-F5344CB8AC3E}">
        <p14:creationId xmlns:p14="http://schemas.microsoft.com/office/powerpoint/2010/main" val="162275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386491" y="2386302"/>
            <a:ext cx="58138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Features of BATADAL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7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Tank water levels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denoted L_&lt;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tank_id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&gt;</a:t>
            </a: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12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Pressure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for actuated valve, denoted P_&lt;junction id&gt;</a:t>
            </a: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12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flows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for actuated valve, denoted F_&lt;actuator id&gt;</a:t>
            </a: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12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status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for actuated valve, denoted S_&lt;actuator id&gt;</a:t>
            </a: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Total 43 features</a:t>
            </a: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But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e mainly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use WADI2019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which more complex</a:t>
            </a:r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F122-CC2B-833E-D82E-3C1998C4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939" y="977462"/>
            <a:ext cx="5415570" cy="564124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C723B1-D3E3-55D1-9C85-E5E154B6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60DBC6-82BB-20E8-D1E5-ADD43F0D2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925" y="348302"/>
            <a:ext cx="3605047" cy="116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4800" b="1">
                <a:ea typeface="Calibri Light"/>
                <a:cs typeface="Calibri Light"/>
              </a:rPr>
              <a:t>BATADAL2017</a:t>
            </a:r>
            <a:endParaRPr lang="en-US" sz="4800" b="1" dirty="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917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WADI2019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1DDE1-2A28-11D9-9470-1B0F7671B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96" y="1221255"/>
            <a:ext cx="8591438" cy="51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3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WADI2019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8FF69-18AD-2705-9AFC-6FF9FAE2F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8676"/>
          <a:stretch/>
        </p:blipFill>
        <p:spPr>
          <a:xfrm>
            <a:off x="290684" y="1510579"/>
            <a:ext cx="9410364" cy="4494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7E1950-0797-6FCB-B21D-C444F7A0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732" y="1510579"/>
            <a:ext cx="1432432" cy="44686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7597F-0E32-EBFB-A4D7-7D2B29045101}"/>
              </a:ext>
            </a:extLst>
          </p:cNvPr>
          <p:cNvSpPr/>
          <p:nvPr/>
        </p:nvSpPr>
        <p:spPr>
          <a:xfrm>
            <a:off x="1109550" y="2205134"/>
            <a:ext cx="8686091" cy="359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D1BB3-1801-1BE0-80BE-5400247DBA6B}"/>
              </a:ext>
            </a:extLst>
          </p:cNvPr>
          <p:cNvSpPr/>
          <p:nvPr/>
        </p:nvSpPr>
        <p:spPr>
          <a:xfrm>
            <a:off x="10972800" y="1376856"/>
            <a:ext cx="928516" cy="4708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0007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Attack on WADI2019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325C7-5A23-760B-1C3C-EDAD4F2A8ED1}"/>
              </a:ext>
            </a:extLst>
          </p:cNvPr>
          <p:cNvSpPr txBox="1"/>
          <p:nvPr/>
        </p:nvSpPr>
        <p:spPr>
          <a:xfrm>
            <a:off x="124069" y="1640669"/>
            <a:ext cx="107246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Overflow</a:t>
            </a:r>
            <a:r>
              <a:rPr lang="en-US" sz="2400" dirty="0"/>
              <a:t> the tank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Change</a:t>
            </a:r>
            <a:br>
              <a:rPr lang="en-US" sz="2400" dirty="0"/>
            </a:br>
            <a:r>
              <a:rPr lang="en-US" sz="2400" b="1" dirty="0"/>
              <a:t>Chemical level</a:t>
            </a:r>
            <a:br>
              <a:rPr lang="en-US" sz="2400" b="1" dirty="0"/>
            </a:b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Overflow</a:t>
            </a:r>
            <a:r>
              <a:rPr lang="en-US" sz="2400" dirty="0"/>
              <a:t> the tank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Pump malfunction</a:t>
            </a:r>
            <a:br>
              <a:rPr lang="th-TH" sz="2400" dirty="0"/>
            </a:br>
            <a:r>
              <a:rPr lang="en-US" sz="2400" dirty="0"/>
              <a:t>on/off repeatedly</a:t>
            </a:r>
            <a:endParaRPr lang="th-TH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5BC1A-EBB5-1D6E-1038-0FBE589F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76" y="1510579"/>
            <a:ext cx="8195129" cy="38611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A6014E-5C03-1E6A-7B54-1780050972F0}"/>
              </a:ext>
            </a:extLst>
          </p:cNvPr>
          <p:cNvSpPr/>
          <p:nvPr/>
        </p:nvSpPr>
        <p:spPr>
          <a:xfrm>
            <a:off x="8975834" y="1910844"/>
            <a:ext cx="2522484" cy="359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5E6E92-9B80-08FC-5A22-81C7F20FF638}"/>
              </a:ext>
            </a:extLst>
          </p:cNvPr>
          <p:cNvSpPr/>
          <p:nvPr/>
        </p:nvSpPr>
        <p:spPr>
          <a:xfrm>
            <a:off x="8960069" y="3566219"/>
            <a:ext cx="2522484" cy="359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845BF6-3793-2152-6AD4-D5EB7AB09007}"/>
              </a:ext>
            </a:extLst>
          </p:cNvPr>
          <p:cNvSpPr/>
          <p:nvPr/>
        </p:nvSpPr>
        <p:spPr>
          <a:xfrm>
            <a:off x="9648496" y="2981030"/>
            <a:ext cx="1849822" cy="229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E0495-530B-7701-87F1-E1B2C1011638}"/>
              </a:ext>
            </a:extLst>
          </p:cNvPr>
          <p:cNvSpPr/>
          <p:nvPr/>
        </p:nvSpPr>
        <p:spPr>
          <a:xfrm>
            <a:off x="8960069" y="4804573"/>
            <a:ext cx="2649436" cy="577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8487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B184FC-B40A-9CB3-D45C-B3ECDC5E1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2035" y="348302"/>
            <a:ext cx="8195129" cy="1162277"/>
          </a:xfrm>
        </p:spPr>
        <p:txBody>
          <a:bodyPr/>
          <a:lstStyle/>
          <a:p>
            <a:r>
              <a:rPr lang="en-US" sz="4800" b="1" dirty="0">
                <a:ea typeface="Calibri Light"/>
                <a:cs typeface="Calibri Light"/>
              </a:rPr>
              <a:t>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F31C5-39EE-C1CF-4011-F4C1C9382C2B}"/>
              </a:ext>
            </a:extLst>
          </p:cNvPr>
          <p:cNvSpPr txBox="1"/>
          <p:nvPr/>
        </p:nvSpPr>
        <p:spPr>
          <a:xfrm>
            <a:off x="733669" y="1726176"/>
            <a:ext cx="107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Shape = 172801 row, 130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Column contain </a:t>
            </a:r>
            <a:r>
              <a:rPr lang="en-US" sz="2400" b="1" dirty="0"/>
              <a:t>both positive and negative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71FA4-1471-105D-2458-45E5E06D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11" y="2772770"/>
            <a:ext cx="5744944" cy="3050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26FFDE-013A-8A6B-2E73-37605C9A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32" y="2772770"/>
            <a:ext cx="4155236" cy="30505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62E063-F812-832D-26F3-7B3873FFEEAA}"/>
              </a:ext>
            </a:extLst>
          </p:cNvPr>
          <p:cNvSpPr/>
          <p:nvPr/>
        </p:nvSpPr>
        <p:spPr>
          <a:xfrm>
            <a:off x="4973850" y="2772769"/>
            <a:ext cx="1342867" cy="3050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67D4F-0D09-2AF7-9254-BB07F0994290}"/>
              </a:ext>
            </a:extLst>
          </p:cNvPr>
          <p:cNvSpPr/>
          <p:nvPr/>
        </p:nvSpPr>
        <p:spPr>
          <a:xfrm>
            <a:off x="8437008" y="2772768"/>
            <a:ext cx="2430689" cy="3050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89735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1108</Words>
  <Application>Microsoft Office PowerPoint</Application>
  <PresentationFormat>Widescreen</PresentationFormat>
  <Paragraphs>259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Office Theme</vt:lpstr>
      <vt:lpstr>Attack Detection in Water Distribution System part of SCADA  MU-EGCO623 Data Mining and  EGCO611 Programming Techniques for Advanced Application</vt:lpstr>
      <vt:lpstr>Outline</vt:lpstr>
      <vt:lpstr>S C A D A</vt:lpstr>
      <vt:lpstr>DCS – Water’24</vt:lpstr>
      <vt:lpstr>PowerPoint Presentation</vt:lpstr>
      <vt:lpstr>WADI2019</vt:lpstr>
      <vt:lpstr>WADI2019</vt:lpstr>
      <vt:lpstr>Attack on WADI2019</vt:lpstr>
      <vt:lpstr>Method</vt:lpstr>
      <vt:lpstr>Method</vt:lpstr>
      <vt:lpstr>Method</vt:lpstr>
      <vt:lpstr>Method</vt:lpstr>
      <vt:lpstr>Method</vt:lpstr>
      <vt:lpstr>Method</vt:lpstr>
      <vt:lpstr>Process</vt:lpstr>
      <vt:lpstr>Method</vt:lpstr>
      <vt:lpstr>Method</vt:lpstr>
      <vt:lpstr>Method and post process</vt:lpstr>
      <vt:lpstr>Results and Evaluation</vt:lpstr>
      <vt:lpstr>Results and Evaluation</vt:lpstr>
      <vt:lpstr>Results and Evaluation</vt:lpstr>
      <vt:lpstr>Remove some features</vt:lpstr>
      <vt:lpstr>Remove some features</vt:lpstr>
      <vt:lpstr>Remove some features</vt:lpstr>
      <vt:lpstr>Analyze more</vt:lpstr>
      <vt:lpstr>Bonus: BATADAL2017</vt:lpstr>
      <vt:lpstr>Bonus: BATADAL</vt:lpstr>
      <vt:lpstr>Conclusion</vt:lpstr>
      <vt:lpstr>Conclusion</vt:lpstr>
      <vt:lpstr>Future Improvement</vt:lpstr>
      <vt:lpstr>Q&amp;A</vt:lpstr>
      <vt:lpstr>BATADAL2017</vt:lpstr>
      <vt:lpstr>BATADAL2017</vt:lpstr>
      <vt:lpstr>WADI2019</vt:lpstr>
      <vt:lpstr>WADI2019</vt:lpstr>
      <vt:lpstr>WADI2019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Sukkarin Ruensukont</dc:creator>
  <cp:lastModifiedBy>Sukkarin Ruensukont</cp:lastModifiedBy>
  <cp:revision>40</cp:revision>
  <dcterms:created xsi:type="dcterms:W3CDTF">2023-09-09T03:46:15Z</dcterms:created>
  <dcterms:modified xsi:type="dcterms:W3CDTF">2023-12-10T06:27:36Z</dcterms:modified>
</cp:coreProperties>
</file>